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CD13D03-35CC-44E4-ADFC-07CE2421CA4D}" type="datetimeFigureOut">
              <a:rPr lang="ar-EG" smtClean="0"/>
              <a:t>22/05/1442</a:t>
            </a:fld>
            <a:endParaRPr lang="ar-EG"/>
          </a:p>
        </p:txBody>
      </p:sp>
      <p:sp>
        <p:nvSpPr>
          <p:cNvPr id="19" name="Footer Placeholder 18"/>
          <p:cNvSpPr>
            <a:spLocks noGrp="1"/>
          </p:cNvSpPr>
          <p:nvPr>
            <p:ph type="ftr" sz="quarter" idx="11"/>
          </p:nvPr>
        </p:nvSpPr>
        <p:spPr/>
        <p:txBody>
          <a:bodyPr/>
          <a:lstStyle/>
          <a:p>
            <a:endParaRPr lang="ar-EG"/>
          </a:p>
        </p:txBody>
      </p:sp>
      <p:sp>
        <p:nvSpPr>
          <p:cNvPr id="27" name="Slide Number Placeholder 26"/>
          <p:cNvSpPr>
            <a:spLocks noGrp="1"/>
          </p:cNvSpPr>
          <p:nvPr>
            <p:ph type="sldNum" sz="quarter" idx="12"/>
          </p:nvPr>
        </p:nvSpPr>
        <p:spPr/>
        <p:txBody>
          <a:bodyPr/>
          <a:lstStyle/>
          <a:p>
            <a:fld id="{121F69AA-7D37-4ED3-A576-6A8FE78BE181}"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D13D03-35CC-44E4-ADFC-07CE2421CA4D}" type="datetimeFigureOut">
              <a:rPr lang="ar-EG" smtClean="0"/>
              <a:t>22/05/1442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121F69AA-7D37-4ED3-A576-6A8FE78BE181}"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D13D03-35CC-44E4-ADFC-07CE2421CA4D}" type="datetimeFigureOut">
              <a:rPr lang="ar-EG" smtClean="0"/>
              <a:t>22/05/1442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121F69AA-7D37-4ED3-A576-6A8FE78BE181}"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D13D03-35CC-44E4-ADFC-07CE2421CA4D}" type="datetimeFigureOut">
              <a:rPr lang="ar-EG" smtClean="0"/>
              <a:t>22/05/1442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121F69AA-7D37-4ED3-A576-6A8FE78BE181}"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CD13D03-35CC-44E4-ADFC-07CE2421CA4D}" type="datetimeFigureOut">
              <a:rPr lang="ar-EG" smtClean="0"/>
              <a:t>22/05/1442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121F69AA-7D37-4ED3-A576-6A8FE78BE181}"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CD13D03-35CC-44E4-ADFC-07CE2421CA4D}" type="datetimeFigureOut">
              <a:rPr lang="ar-EG" smtClean="0"/>
              <a:t>22/05/1442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121F69AA-7D37-4ED3-A576-6A8FE78BE181}"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CD13D03-35CC-44E4-ADFC-07CE2421CA4D}" type="datetimeFigureOut">
              <a:rPr lang="ar-EG" smtClean="0"/>
              <a:t>22/05/1442</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121F69AA-7D37-4ED3-A576-6A8FE78BE181}"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CD13D03-35CC-44E4-ADFC-07CE2421CA4D}" type="datetimeFigureOut">
              <a:rPr lang="ar-EG" smtClean="0"/>
              <a:t>22/05/1442</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121F69AA-7D37-4ED3-A576-6A8FE78BE181}"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D13D03-35CC-44E4-ADFC-07CE2421CA4D}" type="datetimeFigureOut">
              <a:rPr lang="ar-EG" smtClean="0"/>
              <a:t>22/05/1442</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121F69AA-7D37-4ED3-A576-6A8FE78BE181}"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CD13D03-35CC-44E4-ADFC-07CE2421CA4D}" type="datetimeFigureOut">
              <a:rPr lang="ar-EG" smtClean="0"/>
              <a:t>22/05/1442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121F69AA-7D37-4ED3-A576-6A8FE78BE181}"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CD13D03-35CC-44E4-ADFC-07CE2421CA4D}" type="datetimeFigureOut">
              <a:rPr lang="ar-EG" smtClean="0"/>
              <a:t>22/05/1442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077200" y="6356350"/>
            <a:ext cx="609600" cy="365125"/>
          </a:xfrm>
        </p:spPr>
        <p:txBody>
          <a:bodyPr/>
          <a:lstStyle/>
          <a:p>
            <a:fld id="{121F69AA-7D37-4ED3-A576-6A8FE78BE181}" type="slidenum">
              <a:rPr lang="ar-EG" smtClean="0"/>
              <a:t>‹#›</a:t>
            </a:fld>
            <a:endParaRPr lang="ar-E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CD13D03-35CC-44E4-ADFC-07CE2421CA4D}" type="datetimeFigureOut">
              <a:rPr lang="ar-EG" smtClean="0"/>
              <a:t>22/05/1442</a:t>
            </a:fld>
            <a:endParaRPr lang="ar-E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21F69AA-7D37-4ED3-A576-6A8FE78BE181}" type="slidenum">
              <a:rPr lang="ar-EG" smtClean="0"/>
              <a:t>‹#›</a:t>
            </a:fld>
            <a:endParaRPr lang="ar-E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b="1" dirty="0"/>
              <a:t>الفصل الثاني</a:t>
            </a:r>
            <a:endParaRPr lang="ar-EG" dirty="0"/>
          </a:p>
        </p:txBody>
      </p:sp>
      <p:sp>
        <p:nvSpPr>
          <p:cNvPr id="3" name="Subtitle 2"/>
          <p:cNvSpPr>
            <a:spLocks noGrp="1"/>
          </p:cNvSpPr>
          <p:nvPr>
            <p:ph type="subTitle" idx="1"/>
          </p:nvPr>
        </p:nvSpPr>
        <p:spPr>
          <a:xfrm>
            <a:off x="1371600" y="3886200"/>
            <a:ext cx="6400800" cy="1054968"/>
          </a:xfrm>
        </p:spPr>
        <p:txBody>
          <a:bodyPr/>
          <a:lstStyle/>
          <a:p>
            <a:r>
              <a:rPr lang="ar-EG" b="1" dirty="0">
                <a:solidFill>
                  <a:schemeClr val="tx1"/>
                </a:solidFill>
              </a:rPr>
              <a:t>صفحة العنوان</a:t>
            </a:r>
            <a:endParaRPr lang="en-US" dirty="0">
              <a:solidFill>
                <a:schemeClr val="tx1"/>
              </a:solidFill>
            </a:endParaRPr>
          </a:p>
          <a:p>
            <a:endParaRPr lang="ar-E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b="1" dirty="0" smtClean="0"/>
              <a:t>صفحة العنوان فى أوائل المطبوعات المصرية</a:t>
            </a:r>
            <a:endParaRPr lang="ar-EG" dirty="0"/>
          </a:p>
        </p:txBody>
      </p:sp>
      <p:sp>
        <p:nvSpPr>
          <p:cNvPr id="3" name="Content Placeholder 2"/>
          <p:cNvSpPr>
            <a:spLocks noGrp="1"/>
          </p:cNvSpPr>
          <p:nvPr>
            <p:ph idx="1"/>
          </p:nvPr>
        </p:nvSpPr>
        <p:spPr/>
        <p:txBody>
          <a:bodyPr>
            <a:normAutofit fontScale="92500" lnSpcReduction="20000"/>
          </a:bodyPr>
          <a:lstStyle/>
          <a:p>
            <a:pPr lvl="0"/>
            <a:r>
              <a:rPr lang="ar-EG" u="sng" dirty="0"/>
              <a:t>صفحة العنوان المجزوء </a:t>
            </a:r>
            <a:r>
              <a:rPr lang="ar-EG" u="sng" dirty="0" smtClean="0"/>
              <a:t>: </a:t>
            </a:r>
            <a:r>
              <a:rPr lang="ar-EG" dirty="0" smtClean="0"/>
              <a:t>وتسبق </a:t>
            </a:r>
            <a:r>
              <a:rPr lang="ar-EG" dirty="0"/>
              <a:t>هذه الصفحة صفحة العنوان ويوضح بها العنوان مختصر وهو ليس من مصادر الوصف الببليوجرافي الرسمي للكتاب ، والهدف من وجود هذه الصفحة حماية صفحة العنوان ومساعدة الطابع علي معرفة الكتاب من أول ورقة </a:t>
            </a:r>
            <a:r>
              <a:rPr lang="ar-EG" dirty="0" smtClean="0"/>
              <a:t>.وأول </a:t>
            </a:r>
            <a:r>
              <a:rPr lang="ar-EG" dirty="0"/>
              <a:t>ظهور لصفحة العنوان المجزوء كانت  في أول كتاب طبع في مصر وهو القاموس </a:t>
            </a:r>
            <a:r>
              <a:rPr lang="ar-EG" b="1" dirty="0"/>
              <a:t>الطلياني والعربي</a:t>
            </a:r>
            <a:r>
              <a:rPr lang="ar-EG" dirty="0"/>
              <a:t> ، واختفت هذه الصفحة بعد ذلك حتى العقد السادس من القرن التاسع عشر مع ملاحظة استخدام الطابعين الأوائل للعنوان المجزوء قبل وروده علي صفحة مستقلة ومن أمثلة ذلك كتاب فليوس الحكيم </a:t>
            </a:r>
            <a:r>
              <a:rPr lang="ar-EG" b="1" dirty="0"/>
              <a:t>" طالع السعادة والإقبال في علم الولادة وأمراض النساء والأطفال"</a:t>
            </a:r>
            <a:r>
              <a:rPr lang="ar-EG" dirty="0"/>
              <a:t> فقد أطلق علية الطابعون اسم  </a:t>
            </a:r>
            <a:r>
              <a:rPr lang="ar-EG" b="1" dirty="0"/>
              <a:t>" كتاب الولادة</a:t>
            </a:r>
            <a:r>
              <a:rPr lang="ar-EG" dirty="0"/>
              <a:t> " واستخدم هذا العنوان المختصر في قائمة المحتويات وعنوان الكشاف وفي بداية متن الكتاب بين الزخارف في الوقت الذي ظل فيه عنوان الكتاب الأساسي في تمهيد الكتاب.</a:t>
            </a:r>
            <a:endParaRPr lang="en-US" dirty="0"/>
          </a:p>
          <a:p>
            <a:r>
              <a:rPr lang="ar-EG" dirty="0"/>
              <a:t>ويجب ملاحظة أن صفحة العنوان المجزوء لم تنتشر لتصل إلي حد الظاهرة في أوائل المطبوعات المصرية وان استخدمه الطابع المصري.</a:t>
            </a:r>
            <a:endParaRPr lang="en-US" dirty="0"/>
          </a:p>
          <a:p>
            <a:pPr>
              <a:buNone/>
            </a:pPr>
            <a:endParaRPr lang="ar-EG"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أولاً: </a:t>
            </a:r>
            <a:r>
              <a:rPr lang="ar-EG" b="1" dirty="0"/>
              <a:t>تعريف صفحة العنوان </a:t>
            </a:r>
            <a:r>
              <a:rPr lang="en-US" dirty="0"/>
              <a:t/>
            </a:r>
            <a:br>
              <a:rPr lang="en-US" dirty="0"/>
            </a:br>
            <a:endParaRPr lang="ar-EG" dirty="0"/>
          </a:p>
        </p:txBody>
      </p:sp>
      <p:sp>
        <p:nvSpPr>
          <p:cNvPr id="3" name="Content Placeholder 2"/>
          <p:cNvSpPr>
            <a:spLocks noGrp="1"/>
          </p:cNvSpPr>
          <p:nvPr>
            <p:ph idx="1"/>
          </p:nvPr>
        </p:nvSpPr>
        <p:spPr>
          <a:xfrm>
            <a:off x="251520" y="908720"/>
            <a:ext cx="8712968" cy="5688632"/>
          </a:xfrm>
        </p:spPr>
        <p:txBody>
          <a:bodyPr>
            <a:normAutofit fontScale="92500" lnSpcReduction="10000"/>
          </a:bodyPr>
          <a:lstStyle/>
          <a:p>
            <a:pPr>
              <a:buNone/>
            </a:pPr>
            <a:r>
              <a:rPr lang="ar-EG" dirty="0"/>
              <a:t>صفحة العنوان هي واجهة الكتاب والمصدر الرسمي والرئيسي لاستقاء المعلومات عن الكتاب وعادة ما يشترك المؤلف والطابع في مسئولية هذه الصفحة والبيانات الواردة فيها وهي ورقة مستقلة عن النص تسبقه وتلي </a:t>
            </a:r>
            <a:r>
              <a:rPr lang="ar-EG" dirty="0" smtClean="0"/>
              <a:t>الغلاف.وأهم </a:t>
            </a:r>
            <a:r>
              <a:rPr lang="ar-EG" dirty="0"/>
              <a:t>ما يميز صفحة العنوان عن أي صفحة أخري أنها لا تحتوي على أي جزء من نص الكتاب بل تشتمل على مجموعة من البيانات المحددة وهذه البيانات هي :</a:t>
            </a:r>
            <a:endParaRPr lang="en-US" sz="2400" dirty="0"/>
          </a:p>
          <a:p>
            <a:pPr lvl="0"/>
            <a:r>
              <a:rPr lang="ar-EG" b="1" dirty="0"/>
              <a:t>اسم السلسلة</a:t>
            </a:r>
            <a:r>
              <a:rPr lang="ar-EG" dirty="0"/>
              <a:t> : السلسلة مجموعة من الكتب ينشرها الناشر وهي متعاقبة بأرقام متتالية تأخذ اسم مشترك إلى جانب أن لكل كتاب منها عنوان </a:t>
            </a:r>
            <a:r>
              <a:rPr lang="ar-EG" dirty="0" smtClean="0"/>
              <a:t>مستقل.ومن </a:t>
            </a:r>
            <a:r>
              <a:rPr lang="ar-EG" dirty="0"/>
              <a:t>الجدير بالذكر السلسلة قد تكون مرقمة وقد لا تكون وهناك بعض السلاسل الأم التي تخرج منها سلاسل فرعية كسلسلة المكتبة العربية التي تنقسم إلى سلاسل التأليف ، والتراث ، والترجمة .</a:t>
            </a:r>
            <a:endParaRPr lang="en-US" sz="2400" dirty="0"/>
          </a:p>
          <a:p>
            <a:r>
              <a:rPr lang="ar-EG" dirty="0"/>
              <a:t>2- </a:t>
            </a:r>
            <a:r>
              <a:rPr lang="ar-EG" b="1" dirty="0"/>
              <a:t>العنوان الرئيسي</a:t>
            </a:r>
            <a:r>
              <a:rPr lang="ar-EG" dirty="0"/>
              <a:t> والمجزوء ، والعنوان الفرعي ، والعنوان البديل ، والعنوان الموازى ، وعنوان الشهرة.</a:t>
            </a:r>
            <a:endParaRPr lang="en-US" sz="2400" dirty="0"/>
          </a:p>
          <a:p>
            <a:r>
              <a:rPr lang="ar-EG" b="1" dirty="0"/>
              <a:t>وعنوان الكتاب</a:t>
            </a:r>
            <a:r>
              <a:rPr lang="ar-EG" dirty="0"/>
              <a:t> هو الاسم الذي يختاره المؤلف لكتابه وهناك كتب لا تدل عناوينها على ما تحمله من موضوعات </a:t>
            </a:r>
            <a:r>
              <a:rPr lang="ar-EG" dirty="0" smtClean="0"/>
              <a:t>.وقد </a:t>
            </a:r>
            <a:r>
              <a:rPr lang="ar-EG" dirty="0"/>
              <a:t>ظهرت في أوائل المطبوعات عناوين شهرة من صنع الطابع وليس المؤلف فكان الطابع يعطي لها عنوان شهرة يسهل استخدامه وهناك بعض الحالات كان فيها عنوان الشهرة  أشهر من العنوان الأصلي . </a:t>
            </a:r>
            <a:endParaRPr lang="en-US" sz="2400" dirty="0"/>
          </a:p>
          <a:p>
            <a:endParaRPr lang="ar-E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أولاً </a:t>
            </a:r>
            <a:r>
              <a:rPr lang="ar-EG" b="1" dirty="0"/>
              <a:t>: تعريف صفحة العنوان </a:t>
            </a:r>
            <a:r>
              <a:rPr lang="en-US" dirty="0"/>
              <a:t/>
            </a:r>
            <a:br>
              <a:rPr lang="en-US" dirty="0"/>
            </a:br>
            <a:endParaRPr lang="ar-EG" dirty="0"/>
          </a:p>
        </p:txBody>
      </p:sp>
      <p:sp>
        <p:nvSpPr>
          <p:cNvPr id="3" name="Content Placeholder 2"/>
          <p:cNvSpPr>
            <a:spLocks noGrp="1"/>
          </p:cNvSpPr>
          <p:nvPr>
            <p:ph idx="1"/>
          </p:nvPr>
        </p:nvSpPr>
        <p:spPr>
          <a:xfrm>
            <a:off x="251520" y="836712"/>
            <a:ext cx="8568952" cy="6021288"/>
          </a:xfrm>
        </p:spPr>
        <p:txBody>
          <a:bodyPr>
            <a:normAutofit lnSpcReduction="10000"/>
          </a:bodyPr>
          <a:lstStyle/>
          <a:p>
            <a:r>
              <a:rPr lang="ar-EG" b="1" dirty="0" smtClean="0"/>
              <a:t>اسم </a:t>
            </a:r>
            <a:r>
              <a:rPr lang="ar-EG" b="1" dirty="0"/>
              <a:t>المؤلف والمؤلفين</a:t>
            </a:r>
            <a:r>
              <a:rPr lang="ar-EG" dirty="0"/>
              <a:t> ، والمترجم والمحقق ، والرسام ، والجامع ، والمحرر، والمقدم ، والمصحح وغير ذلك من بيان المسئولية عن المادرة العلمية الموجودة في الكتاب.</a:t>
            </a:r>
            <a:endParaRPr lang="en-US" dirty="0"/>
          </a:p>
          <a:p>
            <a:r>
              <a:rPr lang="ar-EG" b="1" dirty="0" smtClean="0"/>
              <a:t>بيان </a:t>
            </a:r>
            <a:r>
              <a:rPr lang="ar-EG" b="1" dirty="0"/>
              <a:t>الأجزاء أو المجلدات</a:t>
            </a:r>
            <a:r>
              <a:rPr lang="ar-EG" dirty="0"/>
              <a:t> .</a:t>
            </a:r>
            <a:endParaRPr lang="en-US" dirty="0"/>
          </a:p>
          <a:p>
            <a:r>
              <a:rPr lang="ar-EG" b="1" dirty="0" smtClean="0"/>
              <a:t>بيان </a:t>
            </a:r>
            <a:r>
              <a:rPr lang="ar-EG" b="1" dirty="0"/>
              <a:t>الطبعة</a:t>
            </a:r>
            <a:r>
              <a:rPr lang="ar-EG" dirty="0"/>
              <a:t> .</a:t>
            </a:r>
            <a:endParaRPr lang="en-US" dirty="0"/>
          </a:p>
          <a:p>
            <a:r>
              <a:rPr lang="ar-EG" b="1" dirty="0" smtClean="0"/>
              <a:t>بيانات </a:t>
            </a:r>
            <a:r>
              <a:rPr lang="ar-EG" b="1" dirty="0"/>
              <a:t>النشر .</a:t>
            </a:r>
            <a:endParaRPr lang="en-US" dirty="0"/>
          </a:p>
          <a:p>
            <a:r>
              <a:rPr lang="ar-EG" b="1" dirty="0" smtClean="0"/>
              <a:t>علامة </a:t>
            </a:r>
            <a:r>
              <a:rPr lang="ar-EG" b="1" dirty="0"/>
              <a:t>الطابع أو الناشر</a:t>
            </a:r>
            <a:r>
              <a:rPr lang="ar-EG" dirty="0"/>
              <a:t> </a:t>
            </a:r>
            <a:r>
              <a:rPr lang="ar-EG" dirty="0" smtClean="0"/>
              <a:t>. كما </a:t>
            </a:r>
            <a:r>
              <a:rPr lang="ar-EG" dirty="0"/>
              <a:t>توجد بيانات أخرى على ظهر صفحة العنوان مثل </a:t>
            </a:r>
            <a:r>
              <a:rPr lang="ar-EG" dirty="0" smtClean="0"/>
              <a:t>:بيان </a:t>
            </a:r>
            <a:r>
              <a:rPr lang="ar-EG" dirty="0"/>
              <a:t>بتسجيل حق التأليف </a:t>
            </a:r>
            <a:r>
              <a:rPr lang="ar-EG" dirty="0" smtClean="0"/>
              <a:t>.بيان </a:t>
            </a:r>
            <a:r>
              <a:rPr lang="ar-EG" dirty="0"/>
              <a:t>بالتاريخ الببليوجرافي أي الطبعات والإصدارات السابقة </a:t>
            </a:r>
            <a:r>
              <a:rPr lang="ar-EG" dirty="0" smtClean="0"/>
              <a:t>وتواريخها.بيان </a:t>
            </a:r>
            <a:r>
              <a:rPr lang="ar-EG" dirty="0"/>
              <a:t>بالفهرسة في المنبع أو الفهرسة أثناء النشر .</a:t>
            </a:r>
            <a:endParaRPr lang="en-US" dirty="0"/>
          </a:p>
          <a:p>
            <a:pPr>
              <a:buNone/>
            </a:pPr>
            <a:r>
              <a:rPr lang="ar-EG" dirty="0"/>
              <a:t>وينقل لنا أستاذنا الدكتور شعبان خليفة تعريفا مبسطا لصفحة العنوان فيعرفها بأنها "صفحة مستقلة تتصدر الكتاب وتقدم عنوان الكتاب الذي يليها ولا تشتمل على أن جزء من نص الكتاب نفسه" </a:t>
            </a:r>
            <a:r>
              <a:rPr lang="ar-EG" dirty="0" smtClean="0"/>
              <a:t>ويضيف </a:t>
            </a:r>
            <a:r>
              <a:rPr lang="ar-EG" dirty="0"/>
              <a:t>إلى التعريف السابق أن صفحة العنوان تضم أيضا عناصر الوصف الببليوجرافي الأخرى وهى كثيرة مثل : اسم المؤلف السلسلة وبيانات الجزء والمجلد وبيانات الطبع والنشر .</a:t>
            </a:r>
            <a:endParaRPr lang="en-US" dirty="0"/>
          </a:p>
          <a:p>
            <a:endParaRPr lang="ar-E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
            </a:r>
            <a:br>
              <a:rPr lang="ar-EG" b="1" dirty="0" smtClean="0"/>
            </a:br>
            <a:r>
              <a:rPr lang="ar-EG" b="1" dirty="0" smtClean="0"/>
              <a:t>ثانيا </a:t>
            </a:r>
            <a:r>
              <a:rPr lang="ar-EG" b="1" dirty="0"/>
              <a:t>: تطور صفحة العنوان :</a:t>
            </a:r>
            <a:r>
              <a:rPr lang="en-US" dirty="0"/>
              <a:t/>
            </a:r>
            <a:br>
              <a:rPr lang="en-US" dirty="0"/>
            </a:br>
            <a:r>
              <a:rPr lang="en-US" dirty="0"/>
              <a:t/>
            </a:r>
            <a:br>
              <a:rPr lang="en-US" dirty="0"/>
            </a:br>
            <a:endParaRPr lang="ar-EG" dirty="0"/>
          </a:p>
        </p:txBody>
      </p:sp>
      <p:sp>
        <p:nvSpPr>
          <p:cNvPr id="3" name="Content Placeholder 2"/>
          <p:cNvSpPr>
            <a:spLocks noGrp="1"/>
          </p:cNvSpPr>
          <p:nvPr>
            <p:ph idx="1"/>
          </p:nvPr>
        </p:nvSpPr>
        <p:spPr>
          <a:xfrm>
            <a:off x="457200" y="836712"/>
            <a:ext cx="8229600" cy="5289451"/>
          </a:xfrm>
        </p:spPr>
        <p:txBody>
          <a:bodyPr>
            <a:normAutofit/>
          </a:bodyPr>
          <a:lstStyle/>
          <a:p>
            <a:pPr lvl="0"/>
            <a:r>
              <a:rPr lang="ar-EG" u="sng" dirty="0"/>
              <a:t>مدى وجود صفحة العنوان في أوائل المطبوعات </a:t>
            </a:r>
            <a:r>
              <a:rPr lang="ar-EG" dirty="0" smtClean="0"/>
              <a:t>لم </a:t>
            </a:r>
            <a:r>
              <a:rPr lang="ar-EG" dirty="0"/>
              <a:t>تعرف المخطوطات صفحة العنوان إلا في بعض المخطوطات النادرة ، ولأن أوائل المطبوعات قد اتبعت نفس تنظيم المخطوطات وعليه فلم تظهر صفحة العنوان في أوائل المطبوعات وليس معنى هذا أن عصر المخطوطات لم يعرف صفحة العنوان على الإطلاق ولكن هناك قلة من المخطوطات ظهرت فيها شكل من أشكال صفحة العنوان فعلى سبيل المثال هناك مخطوطا لاتينيا باسم الأناجيل الأربعة يوجد به صفحة عنوان محددة ويعود هذا المخطوط إلى عام 800م على وجه التقريب ويوجد هذا المخطوط الآن في مكتبة المتحف البريطاني.</a:t>
            </a:r>
            <a:endParaRPr lang="en-US" dirty="0"/>
          </a:p>
          <a:p>
            <a:endParaRPr lang="ar-E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ثانيا : تطور صفحة العنوان :</a:t>
            </a:r>
            <a:r>
              <a:rPr lang="en-US" dirty="0"/>
              <a:t/>
            </a:r>
            <a:br>
              <a:rPr lang="en-US" dirty="0"/>
            </a:br>
            <a:endParaRPr lang="ar-EG" dirty="0"/>
          </a:p>
        </p:txBody>
      </p:sp>
      <p:sp>
        <p:nvSpPr>
          <p:cNvPr id="3" name="Content Placeholder 2"/>
          <p:cNvSpPr>
            <a:spLocks noGrp="1"/>
          </p:cNvSpPr>
          <p:nvPr>
            <p:ph idx="1"/>
          </p:nvPr>
        </p:nvSpPr>
        <p:spPr>
          <a:xfrm>
            <a:off x="457200" y="908720"/>
            <a:ext cx="8507288" cy="5616624"/>
          </a:xfrm>
        </p:spPr>
        <p:txBody>
          <a:bodyPr>
            <a:normAutofit fontScale="92500" lnSpcReduction="20000"/>
          </a:bodyPr>
          <a:lstStyle/>
          <a:p>
            <a:r>
              <a:rPr lang="ar-EG" u="sng" dirty="0"/>
              <a:t> انتقال البيانات الببليوجرافية من أخر النص إلى بدايته </a:t>
            </a:r>
            <a:r>
              <a:rPr lang="ar-EG" u="sng" dirty="0" smtClean="0"/>
              <a:t>:</a:t>
            </a:r>
            <a:r>
              <a:rPr lang="ar-EG" dirty="0" smtClean="0"/>
              <a:t>للأهمية </a:t>
            </a:r>
            <a:r>
              <a:rPr lang="ar-EG" dirty="0"/>
              <a:t>القصوى للبيانات الببليوجرافية التي ينتهي بها نص الكتاب فقد فكر البعض في نقل هذه البيانات لتكون في صفحة مستقلة يتم وضعها في آخر الكتاب ثم في بدايته فتم أولا وضع بيانات حرد المتن الببليوجرافية في صفحة مستقلة في نهاية النص </a:t>
            </a:r>
            <a:r>
              <a:rPr lang="ar-EG" dirty="0" smtClean="0"/>
              <a:t>.وبعد </a:t>
            </a:r>
            <a:r>
              <a:rPr lang="ar-EG" dirty="0"/>
              <a:t>ذلك قام أحد الناشرين بتقديم اقتراح بنقل هذه الصفحة في بداية الكتاب ليوضع في ظهر أول ورقة من الكتاب وذلك مع التكرار لاسم المؤلف وعنوان الكتاب في الاستهلال وفى نهاية الكتاب . ولقد تم وضع البيانات في ظهر صفحة العنوان لحمايتها من التلف الذي يتعرض له وجه الورقة ولكن كانت الأغلبية العظمى من الناشرين أو الطابعين يقومون بوصفه في نهاية الكتاب كجزء من النص </a:t>
            </a:r>
            <a:r>
              <a:rPr lang="ar-EG" dirty="0" smtClean="0"/>
              <a:t>.وبمرور </a:t>
            </a:r>
            <a:r>
              <a:rPr lang="ar-EG" dirty="0"/>
              <a:t>الوقت ظهرت صفحة العنوان المجزوء في بداية الكتاب ومع انتشار وجود هذه الصفحة لم يستخدم صفحة العنوان في نهاية الكتاب ولكن ظلت البيانات تذكر في حرد المتن أيضا. كما انتقلت صفحة العنوان إلى وجه الورقة بدلا من ظهرها </a:t>
            </a:r>
            <a:r>
              <a:rPr lang="ar-EG" dirty="0" smtClean="0"/>
              <a:t>.وعندما </a:t>
            </a:r>
            <a:r>
              <a:rPr lang="ar-EG" dirty="0"/>
              <a:t>ظهرت صفحة العنوان ذكرت بيانات قليلة كعنوان الكتاب واسم المؤلف ثم ذكرت بعد ذلك اسم المطبعة ومكان الطبع وتاريخ الطبع وهذه هي ذات البيانات التي كان يتم ذكرها في حرد المتن وبذلك حدث تكرار   في وجه الكتاب . وفى نهاية القرن الخامس عشر الميلادي تم إضافة صفحة العنوان إلى الكتب التي طبعت أساسا بدون صفحة العنوان .</a:t>
            </a:r>
            <a:endParaRPr lang="en-US" dirty="0"/>
          </a:p>
          <a:p>
            <a:endParaRPr lang="ar-E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u="sng" dirty="0"/>
              <a:t>ثانيا : تطور صفحة العنوان :</a:t>
            </a:r>
            <a:r>
              <a:rPr lang="en-US" dirty="0"/>
              <a:t/>
            </a:r>
            <a:br>
              <a:rPr lang="en-US" dirty="0"/>
            </a:br>
            <a:endParaRPr lang="ar-EG" dirty="0"/>
          </a:p>
        </p:txBody>
      </p:sp>
      <p:sp>
        <p:nvSpPr>
          <p:cNvPr id="3" name="Content Placeholder 2"/>
          <p:cNvSpPr>
            <a:spLocks noGrp="1"/>
          </p:cNvSpPr>
          <p:nvPr>
            <p:ph idx="1"/>
          </p:nvPr>
        </p:nvSpPr>
        <p:spPr>
          <a:xfrm>
            <a:off x="457200" y="908720"/>
            <a:ext cx="8507288" cy="5616624"/>
          </a:xfrm>
        </p:spPr>
        <p:txBody>
          <a:bodyPr>
            <a:normAutofit/>
          </a:bodyPr>
          <a:lstStyle/>
          <a:p>
            <a:pPr>
              <a:buNone/>
            </a:pPr>
            <a:r>
              <a:rPr lang="ar-EG" dirty="0"/>
              <a:t>وفى بداية القرن السادس عشر الميلادي أصبح كل الكتب تحمل صفحة عنوان كاملة يوجد بها اسم المؤلف ، عنوان الكتاب ، اسم الطابع وفى بعض الأحيان اسم بائع الكتب . وفى نفس القرن ظهرت صفحة العنوان وبها نقوش وإطار مزخرف بإطار أو برواز </a:t>
            </a:r>
            <a:r>
              <a:rPr lang="ar-EG" dirty="0" smtClean="0"/>
              <a:t>.ومع </a:t>
            </a:r>
            <a:r>
              <a:rPr lang="ar-EG" dirty="0"/>
              <a:t>نهاية الربع الأخير من القرن السدس عشر مطلع القرن السابع عشر كان يذكر في صفحة العنوان بيانات المؤلف والكتب الذي قام بتأليفها حتى أن صفحة العنوان كانت أشبه بالإعلان عن الكتاب فكانت تضاف بعض الكلمات لاسم المؤلف أو لعنوان الكتاب لاجتذاب القراء ولم يكن للمؤلف دخل في </a:t>
            </a:r>
            <a:r>
              <a:rPr lang="ar-EG" dirty="0" smtClean="0"/>
              <a:t>اختيارها.أما </a:t>
            </a:r>
            <a:r>
              <a:rPr lang="ar-EG" dirty="0"/>
              <a:t>عن أول وجود لصفحة العنوان في بداية الكتاب مسجلا فيها عنوان الكتاب وبيان التأليف فكان عام 1463م في كتاب "رسائل بابوية " الألماني حيث أدركا اثنين من الطابعين الألمان قيمة صفحة العنوان ووجودها في بداية الكتاب وهذان الطابعان هما فوست ، وشوفر ويجب علينا أن نسجل أن أول ظهور لصفحة العنوان المختصر كان عام 1470م .</a:t>
            </a:r>
            <a:endParaRPr lang="en-US" dirty="0"/>
          </a:p>
          <a:p>
            <a:pPr>
              <a:buNone/>
            </a:pPr>
            <a:endParaRPr lang="ar-E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ثانيا : تطور صفحة العنوان :</a:t>
            </a:r>
            <a:r>
              <a:rPr lang="en-US" dirty="0"/>
              <a:t/>
            </a:r>
            <a:br>
              <a:rPr lang="en-US" dirty="0"/>
            </a:br>
            <a:endParaRPr lang="ar-EG" dirty="0"/>
          </a:p>
        </p:txBody>
      </p:sp>
      <p:sp>
        <p:nvSpPr>
          <p:cNvPr id="3" name="Content Placeholder 2"/>
          <p:cNvSpPr>
            <a:spLocks noGrp="1"/>
          </p:cNvSpPr>
          <p:nvPr>
            <p:ph idx="1"/>
          </p:nvPr>
        </p:nvSpPr>
        <p:spPr>
          <a:xfrm>
            <a:off x="251520" y="980728"/>
            <a:ext cx="8640960" cy="5472608"/>
          </a:xfrm>
        </p:spPr>
        <p:txBody>
          <a:bodyPr>
            <a:normAutofit fontScale="92500"/>
          </a:bodyPr>
          <a:lstStyle/>
          <a:p>
            <a:r>
              <a:rPr lang="ar-EG" b="1" u="sng" dirty="0"/>
              <a:t>ثالثا : الملامح الأساسية لصفحة العنوان</a:t>
            </a:r>
            <a:r>
              <a:rPr lang="ar-EG" dirty="0"/>
              <a:t> </a:t>
            </a:r>
            <a:r>
              <a:rPr lang="ar-EG" dirty="0" smtClean="0"/>
              <a:t>: من </a:t>
            </a:r>
            <a:r>
              <a:rPr lang="ar-EG" dirty="0"/>
              <a:t>الملامح التي كانت تمثل ظاهرة سائدة في الكتب المطبوعة كانت صفحة العنوان المحفورة  والتي كانت بالرغم من جمالها تحمل الكثير من الزخرفة والقلة من البيانات </a:t>
            </a:r>
            <a:r>
              <a:rPr lang="ar-EG" dirty="0" smtClean="0"/>
              <a:t>.ومع </a:t>
            </a:r>
            <a:r>
              <a:rPr lang="ar-EG" dirty="0"/>
              <a:t>مطلع القرن الثامن عشر والقرن التاسع عشر تخففت صفحة العنوان من كثير من زخرفة الحروف حيث تخلصت من الإعلانات ومن كتابة المؤلفات الأخرى للمؤلف ومن مدح المؤلف والرفع من شأنه من خلال أبيات الشعر </a:t>
            </a:r>
            <a:r>
              <a:rPr lang="ar-EG" dirty="0" smtClean="0"/>
              <a:t>. وبالتدريج </a:t>
            </a:r>
            <a:r>
              <a:rPr lang="ar-EG" dirty="0"/>
              <a:t>ألحق باسم المؤلف على صفحة العنوان بعض البيانات الأخرى الخاصة بالتأليف كوظيفة المؤلف أو مكانته العلمية كما كانت صفحة العنوان تطبع كلها بالحروف الكبيرة فيما عدا بيان الطبع الذي كان يطبع بالحروف الصغيرة </a:t>
            </a:r>
            <a:r>
              <a:rPr lang="ar-EG" dirty="0" smtClean="0"/>
              <a:t>.في </a:t>
            </a:r>
            <a:r>
              <a:rPr lang="ar-EG" dirty="0"/>
              <a:t>القرن التاسع عشر ظهر تصميم جديد للحروف انعكس على صفحة العنوان وعلى شكل الحرف الذي كتبت به ، وساعد هذا على إنتاج حرف أكثر جاذبية مما جعل صفحة العنوان أكثر رقة . </a:t>
            </a:r>
            <a:r>
              <a:rPr lang="ar-EG" dirty="0" smtClean="0"/>
              <a:t>وفى </a:t>
            </a:r>
            <a:r>
              <a:rPr lang="ar-EG" dirty="0"/>
              <a:t>القرن العشرين ظهر تسجيل حياة الكتاب حيث كان يذكر في صفحة العنوان عدد الطبعات وتاريخ كل طبعة وإصدارة ، وفى منتصف هذا القرن ظهرت الفهرسة أثناء النشر فأصبحت صفحة العنوان هي المصدر الرسمي والرئيسي لاستقاء البيانات الببليوجرافية  للمفهرسين </a:t>
            </a:r>
            <a:r>
              <a:rPr lang="ar-EG" dirty="0" smtClean="0"/>
              <a:t>والببليوجرافيين</a:t>
            </a:r>
            <a:endParaRPr lang="en-US" dirty="0"/>
          </a:p>
          <a:p>
            <a:endParaRPr lang="ar-E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رابعا: صفحة العنوان فى أوائل المطبوعات المصرية</a:t>
            </a:r>
            <a:r>
              <a:rPr lang="ar-EG" dirty="0"/>
              <a:t> :</a:t>
            </a:r>
            <a:r>
              <a:rPr lang="en-US" dirty="0"/>
              <a:t/>
            </a:r>
            <a:br>
              <a:rPr lang="en-US" dirty="0"/>
            </a:br>
            <a:endParaRPr lang="ar-EG" dirty="0"/>
          </a:p>
        </p:txBody>
      </p:sp>
      <p:sp>
        <p:nvSpPr>
          <p:cNvPr id="3" name="Content Placeholder 2"/>
          <p:cNvSpPr>
            <a:spLocks noGrp="1"/>
          </p:cNvSpPr>
          <p:nvPr>
            <p:ph idx="1"/>
          </p:nvPr>
        </p:nvSpPr>
        <p:spPr>
          <a:xfrm>
            <a:off x="457200" y="1052736"/>
            <a:ext cx="8507288" cy="5472608"/>
          </a:xfrm>
        </p:spPr>
        <p:txBody>
          <a:bodyPr>
            <a:normAutofit fontScale="85000" lnSpcReduction="20000"/>
          </a:bodyPr>
          <a:lstStyle/>
          <a:p>
            <a:r>
              <a:rPr lang="ar-EG" u="sng" dirty="0"/>
              <a:t>بداية ظهور صفحة العنوان فى أوائل المطبوعات المصرية </a:t>
            </a:r>
            <a:r>
              <a:rPr lang="ar-EG" u="sng" dirty="0" smtClean="0"/>
              <a:t>:</a:t>
            </a:r>
            <a:r>
              <a:rPr lang="ar-EG" dirty="0" smtClean="0"/>
              <a:t>لم </a:t>
            </a:r>
            <a:r>
              <a:rPr lang="ar-EG" dirty="0"/>
              <a:t>تظهر صفحة العنوان في أي من الكتب المطبوعة  في بداية عصر المطبوعات في مصر فيما عدا القاموس "</a:t>
            </a:r>
            <a:r>
              <a:rPr lang="ar-EG" b="1" dirty="0"/>
              <a:t>طالياني وعربي</a:t>
            </a:r>
            <a:r>
              <a:rPr lang="ar-EG" dirty="0"/>
              <a:t>" حيث وجد بها صفحة عنوان وان لم يدون بها جميع البيانات المكونة </a:t>
            </a:r>
            <a:r>
              <a:rPr lang="ar-EG" dirty="0" smtClean="0"/>
              <a:t>لها</a:t>
            </a:r>
            <a:r>
              <a:rPr lang="ar-EG" dirty="0"/>
              <a:t>ولم تظهر صفحة العنوان في العقد الأول للطباعة مستقلة عن المتن باستثناء هذا القاموس ، وإنما ظهر عنوان الكتاب على صفحات منفصلة عن  المتن ولكن لم يطلق عليها صفحة العنوان نظرا لوجود بيانات أخرى بخلاف البيانات التي تذكر على صفحة العنوان كأن يذكر تمهيد للكتاب على صفحة العنوان كما هو الحال في كتاب </a:t>
            </a:r>
            <a:r>
              <a:rPr lang="ar-EG" b="1" dirty="0"/>
              <a:t>قواعد الأصول </a:t>
            </a:r>
            <a:r>
              <a:rPr lang="ar-EG" b="1" dirty="0" smtClean="0"/>
              <a:t>الطبية</a:t>
            </a:r>
            <a:r>
              <a:rPr lang="ar-EG" dirty="0" smtClean="0"/>
              <a:t> </a:t>
            </a:r>
            <a:r>
              <a:rPr lang="ar-EG" dirty="0"/>
              <a:t>لفرنسيسكو فاقا حيث قام بعمل تمهيد للكتاب تحت مسمى فاتحة الكتاب</a:t>
            </a:r>
            <a:r>
              <a:rPr lang="ar-EG" dirty="0" smtClean="0"/>
              <a:t>.</a:t>
            </a:r>
            <a:r>
              <a:rPr lang="ar-EG" dirty="0"/>
              <a:t> وعادة ما يأتي عنوان الكتاب في أوائل المطبوعات التي خلت من صفحة العنوان في عدة مواضع كأن يكون في مقدمة الكتاب سواء كان في بداية المقدمة ككتاب ابن الهائم "</a:t>
            </a:r>
            <a:r>
              <a:rPr lang="ar-EG" b="1" dirty="0"/>
              <a:t>اللمع فى الحساب"</a:t>
            </a:r>
            <a:r>
              <a:rPr lang="ar-EG" dirty="0"/>
              <a:t> ، أو نهايتها ككتاب مرعي المقدسي </a:t>
            </a:r>
            <a:r>
              <a:rPr lang="ar-EG" b="1" dirty="0"/>
              <a:t>"بديع الانشا والصفات فى المكاتبات والمراسلات". </a:t>
            </a:r>
            <a:r>
              <a:rPr lang="ar-EG" dirty="0"/>
              <a:t>أو في بداية المتن في أعلى الصفحة الأولى التي بدأ فيها النص وهو ما وجد عليه كتاب يوحنا همبرت </a:t>
            </a:r>
            <a:r>
              <a:rPr lang="ar-EG" b="1" dirty="0"/>
              <a:t>" التقاط الأزهار في محاسن الأشعار "</a:t>
            </a:r>
            <a:r>
              <a:rPr lang="ar-EG" dirty="0"/>
              <a:t> وكتاب ابن مسعود</a:t>
            </a:r>
            <a:r>
              <a:rPr lang="ar-EG" b="1" dirty="0"/>
              <a:t> " مراح الأرواح "</a:t>
            </a:r>
            <a:r>
              <a:rPr lang="ar-EG" dirty="0"/>
              <a:t> وكتاب "</a:t>
            </a:r>
            <a:r>
              <a:rPr lang="ar-EG" b="1" dirty="0"/>
              <a:t>الأمثلة المختلفة</a:t>
            </a:r>
            <a:r>
              <a:rPr lang="ar-EG" dirty="0"/>
              <a:t>" </a:t>
            </a:r>
            <a:r>
              <a:rPr lang="ar-EG" dirty="0" smtClean="0"/>
              <a:t>.</a:t>
            </a:r>
            <a:r>
              <a:rPr lang="ar-EG" dirty="0"/>
              <a:t> وهناك أيضا بعض الحالات التي ذكر فيها عنوان الكتاب في حرد المتن مع بيانات الطبع وقد اتبع هذه الطريقة النحاس الدمشقي في كتابه</a:t>
            </a:r>
            <a:r>
              <a:rPr lang="ar-EG" b="1" dirty="0"/>
              <a:t> " مختصر مشارع الأشواق إلى مصارع العشاق ومثير الغرام إلى دار السلام " </a:t>
            </a:r>
            <a:r>
              <a:rPr lang="ar-EG" dirty="0"/>
              <a:t>وكتاب فرنسيسكو فاقا </a:t>
            </a:r>
            <a:r>
              <a:rPr lang="ar-EG" b="1" dirty="0"/>
              <a:t>" قواعد الأصول الطيبة" </a:t>
            </a:r>
            <a:r>
              <a:rPr lang="ar-EG" dirty="0"/>
              <a:t>، وكتاب </a:t>
            </a:r>
            <a:r>
              <a:rPr lang="ar-EG" b="1" dirty="0"/>
              <a:t>" لايحة زراعة الفلاح "</a:t>
            </a:r>
            <a:r>
              <a:rPr lang="ar-EG" dirty="0"/>
              <a:t> . وفى بعض الأحيان كان هناك شرحا لعنوان الكتاب في مقدمته دون تحديد دقيق لصيغة هذا العنوان ككتاب حسن على الكفراوى </a:t>
            </a:r>
            <a:r>
              <a:rPr lang="ar-EG" b="1" dirty="0"/>
              <a:t>" شرح متن الأجرومية " ويجب </a:t>
            </a:r>
            <a:r>
              <a:rPr lang="ar-EG" dirty="0"/>
              <a:t>ملاحظة أنه لم يتم في العقد الأول للطباعة في مصر تمييز عنوان الكتاب عن باقي المتن  ببنط طباعي أكبر مثلا ولكن كانت جميعا ببنط طباعي واحد </a:t>
            </a:r>
            <a:r>
              <a:rPr lang="ar-EG" dirty="0" smtClean="0"/>
              <a:t>. </a:t>
            </a:r>
            <a:endParaRPr lang="en-US" dirty="0"/>
          </a:p>
          <a:p>
            <a:pPr>
              <a:buNone/>
            </a:pPr>
            <a:endParaRPr lang="en-US" dirty="0"/>
          </a:p>
          <a:p>
            <a:pPr lvl="0"/>
            <a:endParaRPr lang="ar-E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رابعا: صفحة العنوان فى أوائل المطبوعات المصرية</a:t>
            </a:r>
            <a:r>
              <a:rPr lang="ar-EG" dirty="0"/>
              <a:t> :</a:t>
            </a:r>
            <a:r>
              <a:rPr lang="en-US" dirty="0"/>
              <a:t/>
            </a:r>
            <a:br>
              <a:rPr lang="en-US" dirty="0"/>
            </a:br>
            <a:endParaRPr lang="ar-EG" dirty="0"/>
          </a:p>
        </p:txBody>
      </p:sp>
      <p:sp>
        <p:nvSpPr>
          <p:cNvPr id="3" name="Content Placeholder 2"/>
          <p:cNvSpPr>
            <a:spLocks noGrp="1"/>
          </p:cNvSpPr>
          <p:nvPr>
            <p:ph idx="1"/>
          </p:nvPr>
        </p:nvSpPr>
        <p:spPr>
          <a:xfrm>
            <a:off x="251520" y="1052736"/>
            <a:ext cx="8640960" cy="5616624"/>
          </a:xfrm>
        </p:spPr>
        <p:txBody>
          <a:bodyPr>
            <a:normAutofit fontScale="92500" lnSpcReduction="20000"/>
          </a:bodyPr>
          <a:lstStyle/>
          <a:p>
            <a:pPr>
              <a:buNone/>
            </a:pPr>
            <a:r>
              <a:rPr lang="ar-EG" dirty="0" smtClean="0"/>
              <a:t>ولم </a:t>
            </a:r>
            <a:r>
              <a:rPr lang="ar-EG" dirty="0"/>
              <a:t>تظهر صفحة العنوان في الفترة من 1830 – 1839 م إلا في كتابين فقط أولهما كتاب </a:t>
            </a:r>
            <a:r>
              <a:rPr lang="ar-EG" b="1" dirty="0" smtClean="0"/>
              <a:t>الكنز </a:t>
            </a:r>
            <a:r>
              <a:rPr lang="ar-EG" b="1" dirty="0"/>
              <a:t>المختار في كشف الأراضي والبحار </a:t>
            </a:r>
            <a:r>
              <a:rPr lang="ar-EG" dirty="0" smtClean="0"/>
              <a:t>والكتاب </a:t>
            </a:r>
            <a:r>
              <a:rPr lang="ar-EG" dirty="0"/>
              <a:t>الثاني كتاب </a:t>
            </a:r>
            <a:r>
              <a:rPr lang="ar-EG" b="1" dirty="0" smtClean="0"/>
              <a:t>" </a:t>
            </a:r>
            <a:r>
              <a:rPr lang="ar-EG" b="1" dirty="0"/>
              <a:t>التعريبات الشافية لمريد الجغرافية "</a:t>
            </a:r>
            <a:r>
              <a:rPr lang="ar-EG" dirty="0"/>
              <a:t> </a:t>
            </a:r>
            <a:r>
              <a:rPr lang="ar-EG" dirty="0" smtClean="0"/>
              <a:t>ومع </a:t>
            </a:r>
            <a:r>
              <a:rPr lang="ar-EG" dirty="0"/>
              <a:t>مطلع الأربعينات بدأ عنوان الكتاب يستقر في صفحة مستقلة وكان يذكر في هذه الصفحة العنوان كاملا وبيان المسئولية </a:t>
            </a:r>
            <a:r>
              <a:rPr lang="ar-EG" dirty="0" smtClean="0"/>
              <a:t>ووظيفة </a:t>
            </a:r>
            <a:r>
              <a:rPr lang="ar-EG" dirty="0"/>
              <a:t>المؤلف والدعاء له . وهناك بعض الكتب بدأ باسم الإشارة (هذا ، هذه) ككتاب وليم روبرت سون </a:t>
            </a:r>
            <a:r>
              <a:rPr lang="ar-EG" b="1" dirty="0"/>
              <a:t>" إتحاف الملوك الألبا بتقديم الجمعيات في بلاد أوربا "</a:t>
            </a:r>
            <a:r>
              <a:rPr lang="ar-EG" dirty="0"/>
              <a:t> والذي قام بترجمته خليفة محمود </a:t>
            </a:r>
            <a:r>
              <a:rPr lang="ar-EG" dirty="0" smtClean="0"/>
              <a:t>. أما </a:t>
            </a:r>
            <a:r>
              <a:rPr lang="ar-EG" dirty="0"/>
              <a:t>أول ظهور لبيان الطبعة وتاريخه كان في كتاب حسن غانم الرشيدى </a:t>
            </a:r>
            <a:r>
              <a:rPr lang="ar-EG" b="1" dirty="0"/>
              <a:t>" الدر الثمين في فن الأقرباذين </a:t>
            </a:r>
            <a:r>
              <a:rPr lang="ar-EG" dirty="0"/>
              <a:t>" حيث جاء على صفحة العنوان " طبع ثاني وفيه زيادة عن الأول نحو الربع مع مزيد من التهذيب " ومن البيانات التي ظهرت في الأربعينات بيان العنوان البديل وحرص عليه الطابعون للحفاظ على الأمانة العلمية في نقل المعلومات التي وصفها المؤلف. </a:t>
            </a:r>
            <a:r>
              <a:rPr lang="ar-EG" dirty="0" smtClean="0"/>
              <a:t>وفى </a:t>
            </a:r>
            <a:r>
              <a:rPr lang="ar-EG" dirty="0"/>
              <a:t>الخمسينات أصبحت صفحة العنوان موجودة في كل الكتب مع زيادة البيانات الببليوجرافية الواردة فيها فظهر بيان الجزء وبيان الهدف من الكتاب وأهميته ،واشتقت صفحة العنوان في الخمسينات بياناتها من المقدمة عكس ما سبق حيث كان يتم استقاء المعلومات من حرد المتن كما سبق وأوردنا </a:t>
            </a:r>
            <a:r>
              <a:rPr lang="ar-EG" dirty="0" smtClean="0"/>
              <a:t>.واستقرت </a:t>
            </a:r>
            <a:r>
              <a:rPr lang="ar-EG" dirty="0"/>
              <a:t>صفحة العنوان في ستينات القرن التاسع عشر بل أكثر من هذا وجد صفحتا عنوان في الكتاب خاصة في المجلدات الكبرى والتي جمعت أكثر من كتاب في مجموعة واحدة وقد صارت البيانات الببليوجرافية أكثر على صفحة </a:t>
            </a:r>
            <a:r>
              <a:rPr lang="ar-EG" dirty="0" smtClean="0"/>
              <a:t>العنوان.   </a:t>
            </a:r>
            <a:endParaRPr lang="en-US" dirty="0"/>
          </a:p>
          <a:p>
            <a:endParaRPr lang="ar-EG"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81</TotalTime>
  <Words>1698</Words>
  <Application>Microsoft Office PowerPoint</Application>
  <PresentationFormat>On-screen Show (4:3)</PresentationFormat>
  <Paragraphs>29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الفصل الثاني</vt:lpstr>
      <vt:lpstr>أولاً: تعريف صفحة العنوان  </vt:lpstr>
      <vt:lpstr>أولاً : تعريف صفحة العنوان  </vt:lpstr>
      <vt:lpstr> ثانيا : تطور صفحة العنوان :  </vt:lpstr>
      <vt:lpstr>ثانيا : تطور صفحة العنوان : </vt:lpstr>
      <vt:lpstr>ثانيا : تطور صفحة العنوان : </vt:lpstr>
      <vt:lpstr>ثانيا : تطور صفحة العنوان : </vt:lpstr>
      <vt:lpstr>رابعا: صفحة العنوان فى أوائل المطبوعات المصرية : </vt:lpstr>
      <vt:lpstr>رابعا: صفحة العنوان فى أوائل المطبوعات المصرية : </vt:lpstr>
      <vt:lpstr>صفحة العنوان فى أوائل المطبوعات المصرية</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الثاني</dc:title>
  <dc:creator>DELL</dc:creator>
  <cp:lastModifiedBy>DELL</cp:lastModifiedBy>
  <cp:revision>9</cp:revision>
  <dcterms:created xsi:type="dcterms:W3CDTF">2021-01-05T19:55:13Z</dcterms:created>
  <dcterms:modified xsi:type="dcterms:W3CDTF">2021-01-05T21:17:10Z</dcterms:modified>
</cp:coreProperties>
</file>